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3" r:id="rId1"/>
  </p:sldMasterIdLst>
  <p:notesMasterIdLst>
    <p:notesMasterId r:id="rId10"/>
  </p:notesMasterIdLst>
  <p:sldIdLst>
    <p:sldId id="256" r:id="rId2"/>
    <p:sldId id="404" r:id="rId3"/>
    <p:sldId id="405" r:id="rId4"/>
    <p:sldId id="406" r:id="rId5"/>
    <p:sldId id="407" r:id="rId6"/>
    <p:sldId id="408" r:id="rId7"/>
    <p:sldId id="410" r:id="rId8"/>
    <p:sldId id="411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75489"/>
    <a:srgbClr val="33CCFF"/>
    <a:srgbClr val="66FFFF"/>
    <a:srgbClr val="CC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706" autoAdjust="0"/>
  </p:normalViewPr>
  <p:slideViewPr>
    <p:cSldViewPr>
      <p:cViewPr varScale="1">
        <p:scale>
          <a:sx n="70" d="100"/>
          <a:sy n="70" d="100"/>
        </p:scale>
        <p:origin x="-1160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CFAF0-7BBF-42C9-9045-82A07550C096}" type="datetimeFigureOut">
              <a:rPr lang="ru-RU" smtClean="0"/>
              <a:pPr/>
              <a:t>13.01.2025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3C2F4-655F-4F74-B047-36F09CEF3A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29611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D4216-3C74-48A9-AE1A-9736336E03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17761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CEAAE-E7F2-4222-9B73-7AE4E58282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29905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67380-A5F7-497D-A74E-D93E466E1F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67279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75D5D-48BB-477A-8627-01042D69D3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1581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A7014-72DF-46C9-8779-ACAE0A8651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69392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2A760-AE0D-4229-B74A-3A331BE754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05893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06107-D2B7-49DB-887C-EF309E5B41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7599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FE8C0-BA2C-4322-A9EC-FDACDF7A44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4969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54CAA-2607-4E1D-B243-9F2D0C47E8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58313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B7F4F-D5CC-46BD-BBAF-606147745D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5719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AA301-B007-47F6-81B1-AC58E2D33E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4289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684915E-89C3-4B56-B4B1-17D79A5709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71685C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64A73B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B5605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228600" y="381000"/>
            <a:ext cx="815340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475489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smtClean="0">
                <a:solidFill>
                  <a:srgbClr val="475489"/>
                </a:solidFill>
                <a:latin typeface="Times New Roman" pitchFamily="18" charset="0"/>
                <a:cs typeface="Times New Roman" pitchFamily="18" charset="0"/>
              </a:rPr>
              <a:t>Примеры карточек-схем и карточек-фиксаций для самостоятельного экспериментирования детьми»</a:t>
            </a:r>
            <a:endParaRPr lang="ru-RU" sz="4000" dirty="0" smtClean="0">
              <a:solidFill>
                <a:srgbClr val="47548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47548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47548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rgbClr val="47548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5105400" y="4572000"/>
            <a:ext cx="327642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475489"/>
                </a:solidFill>
                <a:latin typeface="Times New Roman" pitchFamily="18" charset="0"/>
                <a:cs typeface="Times New Roman" pitchFamily="18" charset="0"/>
              </a:rPr>
              <a:t>О.А.Финогенова</a:t>
            </a:r>
            <a:r>
              <a:rPr lang="ru-RU" sz="2000" b="1" dirty="0" smtClean="0">
                <a:solidFill>
                  <a:srgbClr val="47548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dirty="0" smtClean="0">
                <a:solidFill>
                  <a:srgbClr val="475489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sz="2000" dirty="0">
              <a:solidFill>
                <a:srgbClr val="47548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solidFill>
                  <a:srgbClr val="475489"/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2000" dirty="0" smtClean="0">
                <a:solidFill>
                  <a:srgbClr val="475489"/>
                </a:solidFill>
                <a:latin typeface="Times New Roman" pitchFamily="18" charset="0"/>
                <a:cs typeface="Times New Roman" pitchFamily="18" charset="0"/>
              </a:rPr>
              <a:t>д/с №</a:t>
            </a:r>
            <a:r>
              <a:rPr lang="ru-RU" sz="2000" dirty="0">
                <a:solidFill>
                  <a:srgbClr val="475489"/>
                </a:solidFill>
                <a:latin typeface="Times New Roman" pitchFamily="18" charset="0"/>
                <a:cs typeface="Times New Roman" pitchFamily="18" charset="0"/>
              </a:rPr>
              <a:t>27 </a:t>
            </a:r>
            <a:endParaRPr lang="ru-RU" sz="2000" dirty="0" smtClean="0">
              <a:solidFill>
                <a:srgbClr val="47548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475489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dirty="0">
                <a:solidFill>
                  <a:srgbClr val="475489"/>
                </a:solidFill>
                <a:latin typeface="Times New Roman" pitchFamily="18" charset="0"/>
                <a:cs typeface="Times New Roman" pitchFamily="18" charset="0"/>
              </a:rPr>
              <a:t>. Зеленогорск</a:t>
            </a:r>
          </a:p>
        </p:txBody>
      </p:sp>
      <p:pic>
        <p:nvPicPr>
          <p:cNvPr id="31746" name="Picture 2" descr="C:\Users\Татьяна\Desktop\ПИД\1074243_1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399" y="3352800"/>
            <a:ext cx="3605303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76" y="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47548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Карточки - схемы</a:t>
            </a:r>
            <a:endParaRPr lang="ru-RU" sz="3600" b="1" dirty="0">
              <a:solidFill>
                <a:srgbClr val="475489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67" t="25186" r="62499" b="3616"/>
          <a:stretch/>
        </p:blipFill>
        <p:spPr>
          <a:xfrm>
            <a:off x="457200" y="685800"/>
            <a:ext cx="2336262" cy="30344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833" t="21852" r="17500" b="4074"/>
          <a:stretch/>
        </p:blipFill>
        <p:spPr>
          <a:xfrm>
            <a:off x="2819400" y="685800"/>
            <a:ext cx="2373926" cy="31235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3810000"/>
            <a:ext cx="2189392" cy="28320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12" r="2212"/>
          <a:stretch/>
        </p:blipFill>
        <p:spPr>
          <a:xfrm>
            <a:off x="2895600" y="3733800"/>
            <a:ext cx="2057400" cy="289545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421959" y="32443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34400" y="5562600"/>
            <a:ext cx="53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Татьяна\Desktop\пустая карточк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1600200"/>
            <a:ext cx="2971800" cy="415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152400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47548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Познавательное развитие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47548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152400" y="914400"/>
            <a:ext cx="80772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3038" marR="0" lvl="0" indent="-1730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опыты на исследование различных материалов, свойств неживой природы, опыты с крупами («Что пропускает воду/свет?»; «Сравни камень и ракушку», «Магнит», «Тонет - не тонет» и др.);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73038" marR="0" lvl="0" indent="-1730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исследование времени («Что можно успеть за минуту?»);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73038" marR="0" lvl="0" indent="-1730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акрепление математических знаков («Голодный крокодил»);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73038" marR="0" lvl="0" indent="-1730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звешивание, уравнивание предметов («Взвесь и сравни» и др.).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67" t="5675" r="4167" b="14254"/>
          <a:stretch/>
        </p:blipFill>
        <p:spPr>
          <a:xfrm>
            <a:off x="3717091" y="4260627"/>
            <a:ext cx="4640035" cy="2362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132" t="1387" r="1666" b="9963"/>
          <a:stretch/>
        </p:blipFill>
        <p:spPr>
          <a:xfrm>
            <a:off x="1143000" y="4268719"/>
            <a:ext cx="2191512" cy="23490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458201" y="5562600"/>
            <a:ext cx="60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152400"/>
            <a:ext cx="82296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475489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  <a:endParaRPr lang="ru-RU" sz="3400" dirty="0">
              <a:solidFill>
                <a:srgbClr val="47548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228600" y="914400"/>
            <a:ext cx="80010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3038" marR="0" lvl="0" indent="-1730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мешивание красок («Палитра красок», «Какая краска понадобится?»);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73038" marR="0" lvl="0" indent="-1730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сследование музыки («Какой музыкальный инструмент звучал?», «Какая музыка звучит?»);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73038" marR="0" lvl="0" indent="-1730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сследование свойств бумаги.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00" t="21403" r="25000" b="24263"/>
          <a:stretch/>
        </p:blipFill>
        <p:spPr>
          <a:xfrm>
            <a:off x="1828800" y="3276600"/>
            <a:ext cx="5105400" cy="30794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504424" y="5638800"/>
            <a:ext cx="563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24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475489"/>
                </a:solidFill>
                <a:latin typeface="Times New Roman" pitchFamily="18" charset="0"/>
                <a:cs typeface="Times New Roman" pitchFamily="18" charset="0"/>
              </a:rPr>
              <a:t>Речевое развитие</a:t>
            </a:r>
            <a:endParaRPr lang="ru-RU" sz="3600" dirty="0">
              <a:solidFill>
                <a:srgbClr val="47548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52400" y="914400"/>
            <a:ext cx="8229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3038" marR="0" lvl="0" indent="-17303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фонематического слуха («Угадай, что звучит?», «Найди пару по звуку»);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73038" marR="0" lvl="0" indent="-1730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предпосылок  формирования грамотности («Исследуй слово по плану», «Расшифруй», «Составь схему предложения»).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58200" y="5562600"/>
            <a:ext cx="68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Татьяна\Desktop\2024-01-18_17-17-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971800"/>
            <a:ext cx="7438913" cy="3478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1524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475489"/>
                </a:solidFill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endParaRPr lang="ru-RU" sz="3600" dirty="0">
              <a:solidFill>
                <a:srgbClr val="47548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228600" y="879901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3038" marR="0" lvl="0" indent="-1730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сследование/познание себя, сравнение себя с самим собой через определенное время.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3050" y="1905000"/>
            <a:ext cx="3028950" cy="4038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33" r="1666"/>
          <a:stretch/>
        </p:blipFill>
        <p:spPr>
          <a:xfrm>
            <a:off x="228600" y="2438400"/>
            <a:ext cx="4777740" cy="38738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34400" y="5562600"/>
            <a:ext cx="492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Карточки-фиксации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Средний дошкольный возраст (4-5 лет)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Старший дошкольный возраст (6-7 лет)</a:t>
            </a:r>
            <a:endParaRPr lang="ru-RU" dirty="0"/>
          </a:p>
        </p:txBody>
      </p:sp>
      <p:pic>
        <p:nvPicPr>
          <p:cNvPr id="32770" name="Picture 2" descr="G:\работа\Зеленогорск\дет.сад 27\2023-2024\воспитатель года 24\мастер-класс\ТОНЕТ НЕ ТОНЕТ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057400"/>
            <a:ext cx="3924164" cy="4343400"/>
          </a:xfrm>
          <a:prstGeom prst="rect">
            <a:avLst/>
          </a:prstGeom>
          <a:noFill/>
        </p:spPr>
      </p:pic>
      <p:pic>
        <p:nvPicPr>
          <p:cNvPr id="32771" name="Picture 3" descr="G:\работа\Зеленогорск\дет.сад 27\2023-2024\воспитатель года 24\мастер-класс\2024-01-29_22-57-26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209800"/>
            <a:ext cx="4038600" cy="42672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8610600" y="56388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228600" y="381000"/>
            <a:ext cx="81534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475489"/>
                </a:solidFill>
                <a:latin typeface="Times New Roman" pitchFamily="18" charset="0"/>
                <a:cs typeface="Times New Roman" pitchFamily="18" charset="0"/>
              </a:rPr>
              <a:t>В этой презентации были представлены составленные карточки автора Ю.В. </a:t>
            </a:r>
            <a:r>
              <a:rPr lang="ru-RU" sz="2800" b="1" dirty="0" err="1" smtClean="0">
                <a:solidFill>
                  <a:srgbClr val="475489"/>
                </a:solidFill>
                <a:latin typeface="Times New Roman" pitchFamily="18" charset="0"/>
                <a:cs typeface="Times New Roman" pitchFamily="18" charset="0"/>
              </a:rPr>
              <a:t>Илюхиной</a:t>
            </a:r>
            <a:r>
              <a:rPr lang="ru-RU" sz="2800" b="1" dirty="0" smtClean="0">
                <a:solidFill>
                  <a:srgbClr val="475489"/>
                </a:solidFill>
                <a:latin typeface="Times New Roman" pitchFamily="18" charset="0"/>
                <a:cs typeface="Times New Roman" pitchFamily="18" charset="0"/>
              </a:rPr>
              <a:t>, а также собственной разработки. </a:t>
            </a:r>
            <a:endParaRPr lang="ru-RU" sz="4000" dirty="0" smtClean="0">
              <a:solidFill>
                <a:srgbClr val="47548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47548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47548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rgbClr val="47548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5105400" y="4572000"/>
            <a:ext cx="327642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475489"/>
                </a:solidFill>
                <a:latin typeface="Times New Roman" pitchFamily="18" charset="0"/>
                <a:cs typeface="Times New Roman" pitchFamily="18" charset="0"/>
              </a:rPr>
              <a:t>О.А.Финогенова</a:t>
            </a:r>
            <a:r>
              <a:rPr lang="ru-RU" sz="2000" b="1" dirty="0" smtClean="0">
                <a:solidFill>
                  <a:srgbClr val="47548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dirty="0" smtClean="0">
                <a:solidFill>
                  <a:srgbClr val="475489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sz="2000" dirty="0">
              <a:solidFill>
                <a:srgbClr val="47548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solidFill>
                  <a:srgbClr val="475489"/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2000" dirty="0" smtClean="0">
                <a:solidFill>
                  <a:srgbClr val="475489"/>
                </a:solidFill>
                <a:latin typeface="Times New Roman" pitchFamily="18" charset="0"/>
                <a:cs typeface="Times New Roman" pitchFamily="18" charset="0"/>
              </a:rPr>
              <a:t>д/с №</a:t>
            </a:r>
            <a:r>
              <a:rPr lang="ru-RU" sz="2000" dirty="0">
                <a:solidFill>
                  <a:srgbClr val="475489"/>
                </a:solidFill>
                <a:latin typeface="Times New Roman" pitchFamily="18" charset="0"/>
                <a:cs typeface="Times New Roman" pitchFamily="18" charset="0"/>
              </a:rPr>
              <a:t>27 </a:t>
            </a:r>
            <a:endParaRPr lang="ru-RU" sz="2000" dirty="0" smtClean="0">
              <a:solidFill>
                <a:srgbClr val="47548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475489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dirty="0">
                <a:solidFill>
                  <a:srgbClr val="475489"/>
                </a:solidFill>
                <a:latin typeface="Times New Roman" pitchFamily="18" charset="0"/>
                <a:cs typeface="Times New Roman" pitchFamily="18" charset="0"/>
              </a:rPr>
              <a:t>. Зеленогорск</a:t>
            </a:r>
          </a:p>
        </p:txBody>
      </p:sp>
      <p:pic>
        <p:nvPicPr>
          <p:cNvPr id="31746" name="Picture 2" descr="C:\Users\Татьяна\Desktop\ПИД\1074243_1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399" y="3352800"/>
            <a:ext cx="3605303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3474</TotalTime>
  <Words>217</Words>
  <Application>Microsoft Office PowerPoint</Application>
  <PresentationFormat>Экран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Соседство</vt:lpstr>
      <vt:lpstr>Слайд 1</vt:lpstr>
      <vt:lpstr>Слайд 2</vt:lpstr>
      <vt:lpstr>Слайд 3</vt:lpstr>
      <vt:lpstr>Слайд 4</vt:lpstr>
      <vt:lpstr>Слайд 5</vt:lpstr>
      <vt:lpstr>Слайд 6</vt:lpstr>
      <vt:lpstr>Карточки-фиксации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</dc:creator>
  <cp:lastModifiedBy>AdMin</cp:lastModifiedBy>
  <cp:revision>412</cp:revision>
  <cp:lastPrinted>1601-01-01T00:00:00Z</cp:lastPrinted>
  <dcterms:created xsi:type="dcterms:W3CDTF">2015-11-07T17:27:31Z</dcterms:created>
  <dcterms:modified xsi:type="dcterms:W3CDTF">2025-01-13T13:57:09Z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